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0" r:id="rId2"/>
    <p:sldId id="310" r:id="rId3"/>
    <p:sldId id="311" r:id="rId4"/>
    <p:sldId id="312" r:id="rId5"/>
    <p:sldId id="313" r:id="rId6"/>
    <p:sldId id="315" r:id="rId7"/>
    <p:sldId id="316" r:id="rId8"/>
    <p:sldId id="320" r:id="rId9"/>
    <p:sldId id="321" r:id="rId10"/>
    <p:sldId id="317" r:id="rId11"/>
    <p:sldId id="319" r:id="rId12"/>
    <p:sldId id="314" r:id="rId13"/>
    <p:sldId id="323" r:id="rId14"/>
    <p:sldId id="322" r:id="rId15"/>
    <p:sldId id="324" r:id="rId16"/>
    <p:sldId id="325" r:id="rId17"/>
    <p:sldId id="331" r:id="rId18"/>
    <p:sldId id="326" r:id="rId19"/>
    <p:sldId id="327" r:id="rId20"/>
    <p:sldId id="329" r:id="rId21"/>
    <p:sldId id="330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CCFFCC"/>
    <a:srgbClr val="CC3300"/>
    <a:srgbClr val="003366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3287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A648F6-FCB7-462A-9A2F-AFAB455F3162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F21865B0-42B0-4B04-A5CB-8201629230AE}">
      <dgm:prSet phldrT="[Text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r>
            <a:rPr lang="sr-Cyrl-R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Недостатак здравља (болест, повреда , инвалидност)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C591B6-8FAC-4918-8195-8B508ADE088E}" type="parTrans" cxnId="{51367804-15AE-4B21-A5C1-03C1653BDC68}">
      <dgm:prSet/>
      <dgm:spPr/>
      <dgm:t>
        <a:bodyPr/>
        <a:lstStyle/>
        <a:p>
          <a:endParaRPr lang="en-US"/>
        </a:p>
      </dgm:t>
    </dgm:pt>
    <dgm:pt modelId="{5E5B81FD-A5A9-436D-B5AE-2F66CD953B1E}" type="sibTrans" cxnId="{51367804-15AE-4B21-A5C1-03C1653BDC68}">
      <dgm:prSet/>
      <dgm:spPr/>
      <dgm:t>
        <a:bodyPr/>
        <a:lstStyle/>
        <a:p>
          <a:endParaRPr lang="en-US"/>
        </a:p>
      </dgm:t>
    </dgm:pt>
    <dgm:pt modelId="{DD1F3B05-1E2F-48A0-94F7-AB536B3E2C46}">
      <dgm:prSet phldrT="[Text]" custT="1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sr-Cyrl-R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Недостатак здравствене службе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213489-AE3F-4B21-BF69-7EEFCCB865EC}" type="parTrans" cxnId="{5E2C4FC3-C8D3-4194-A442-4D7681D94C52}">
      <dgm:prSet/>
      <dgm:spPr/>
      <dgm:t>
        <a:bodyPr/>
        <a:lstStyle/>
        <a:p>
          <a:endParaRPr lang="en-US"/>
        </a:p>
      </dgm:t>
    </dgm:pt>
    <dgm:pt modelId="{D1FA85CD-205D-406A-84E0-73DE6DD4FFAC}" type="sibTrans" cxnId="{5E2C4FC3-C8D3-4194-A442-4D7681D94C52}">
      <dgm:prSet/>
      <dgm:spPr/>
      <dgm:t>
        <a:bodyPr/>
        <a:lstStyle/>
        <a:p>
          <a:endParaRPr lang="en-US"/>
        </a:p>
      </dgm:t>
    </dgm:pt>
    <dgm:pt modelId="{1317D65C-DE3B-4845-9F40-3EAD2DA68B17}">
      <dgm:prSet phldrT="[Text]"/>
      <dgm:spPr>
        <a:solidFill>
          <a:schemeClr val="bg1"/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sr-Cyrl-R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проблем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0FB830-A1B1-4ECB-8CBA-44AB2EBEF9E9}" type="parTrans" cxnId="{A852FD17-6D15-4E12-939B-5BDD8B3BF388}">
      <dgm:prSet/>
      <dgm:spPr/>
      <dgm:t>
        <a:bodyPr/>
        <a:lstStyle/>
        <a:p>
          <a:endParaRPr lang="en-US"/>
        </a:p>
      </dgm:t>
    </dgm:pt>
    <dgm:pt modelId="{ACEDD245-61CC-455F-9BE0-6A558956238B}" type="sibTrans" cxnId="{A852FD17-6D15-4E12-939B-5BDD8B3BF388}">
      <dgm:prSet/>
      <dgm:spPr/>
      <dgm:t>
        <a:bodyPr/>
        <a:lstStyle/>
        <a:p>
          <a:endParaRPr lang="en-US"/>
        </a:p>
      </dgm:t>
    </dgm:pt>
    <dgm:pt modelId="{51C5AF84-A5C3-462D-818B-EF2E00D4EFC8}" type="pres">
      <dgm:prSet presAssocID="{77A648F6-FCB7-462A-9A2F-AFAB455F3162}" presName="linearFlow" presStyleCnt="0">
        <dgm:presLayoutVars>
          <dgm:dir/>
          <dgm:resizeHandles val="exact"/>
        </dgm:presLayoutVars>
      </dgm:prSet>
      <dgm:spPr/>
    </dgm:pt>
    <dgm:pt modelId="{51CBFFF5-991C-4AB9-AF56-808586061429}" type="pres">
      <dgm:prSet presAssocID="{F21865B0-42B0-4B04-A5CB-8201629230AE}" presName="node" presStyleLbl="node1" presStyleIdx="0" presStyleCnt="3" custScaleX="1066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F8FA0F-68A1-4D7F-AC4E-2A27A8325E65}" type="pres">
      <dgm:prSet presAssocID="{5E5B81FD-A5A9-436D-B5AE-2F66CD953B1E}" presName="spacerL" presStyleCnt="0"/>
      <dgm:spPr/>
    </dgm:pt>
    <dgm:pt modelId="{8F1466B5-FBD0-4D5E-9814-86FE8F84EC9D}" type="pres">
      <dgm:prSet presAssocID="{5E5B81FD-A5A9-436D-B5AE-2F66CD953B1E}" presName="sibTrans" presStyleLbl="sibTrans2D1" presStyleIdx="0" presStyleCnt="2"/>
      <dgm:spPr/>
      <dgm:t>
        <a:bodyPr/>
        <a:lstStyle/>
        <a:p>
          <a:endParaRPr lang="sr-Cyrl-RS"/>
        </a:p>
      </dgm:t>
    </dgm:pt>
    <dgm:pt modelId="{B9DF5B32-EB64-48C0-A2E3-32FD7A0BE94B}" type="pres">
      <dgm:prSet presAssocID="{5E5B81FD-A5A9-436D-B5AE-2F66CD953B1E}" presName="spacerR" presStyleCnt="0"/>
      <dgm:spPr/>
    </dgm:pt>
    <dgm:pt modelId="{EA30F81F-1B62-470E-B4AB-D440AF945535}" type="pres">
      <dgm:prSet presAssocID="{DD1F3B05-1E2F-48A0-94F7-AB536B3E2C4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B84D085A-D472-4D44-ABD3-E55204D25869}" type="pres">
      <dgm:prSet presAssocID="{D1FA85CD-205D-406A-84E0-73DE6DD4FFAC}" presName="spacerL" presStyleCnt="0"/>
      <dgm:spPr/>
    </dgm:pt>
    <dgm:pt modelId="{BEAC0A6D-0B6B-48FB-88E3-02136C49BD69}" type="pres">
      <dgm:prSet presAssocID="{D1FA85CD-205D-406A-84E0-73DE6DD4FFAC}" presName="sibTrans" presStyleLbl="sibTrans2D1" presStyleIdx="1" presStyleCnt="2"/>
      <dgm:spPr/>
      <dgm:t>
        <a:bodyPr/>
        <a:lstStyle/>
        <a:p>
          <a:endParaRPr lang="sr-Cyrl-RS"/>
        </a:p>
      </dgm:t>
    </dgm:pt>
    <dgm:pt modelId="{6F508FB8-E771-4C37-8D6F-85F349012370}" type="pres">
      <dgm:prSet presAssocID="{D1FA85CD-205D-406A-84E0-73DE6DD4FFAC}" presName="spacerR" presStyleCnt="0"/>
      <dgm:spPr/>
    </dgm:pt>
    <dgm:pt modelId="{ACF48D92-710B-45BA-A1E5-CEB41D1BB265}" type="pres">
      <dgm:prSet presAssocID="{1317D65C-DE3B-4845-9F40-3EAD2DA68B1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51367804-15AE-4B21-A5C1-03C1653BDC68}" srcId="{77A648F6-FCB7-462A-9A2F-AFAB455F3162}" destId="{F21865B0-42B0-4B04-A5CB-8201629230AE}" srcOrd="0" destOrd="0" parTransId="{BBC591B6-8FAC-4918-8195-8B508ADE088E}" sibTransId="{5E5B81FD-A5A9-436D-B5AE-2F66CD953B1E}"/>
    <dgm:cxn modelId="{4C24A8E2-A30A-404E-9E05-9A875A6FECCC}" type="presOf" srcId="{1317D65C-DE3B-4845-9F40-3EAD2DA68B17}" destId="{ACF48D92-710B-45BA-A1E5-CEB41D1BB265}" srcOrd="0" destOrd="0" presId="urn:microsoft.com/office/officeart/2005/8/layout/equation1"/>
    <dgm:cxn modelId="{ACA79536-030F-42B2-84FD-4FCA0BB68C42}" type="presOf" srcId="{77A648F6-FCB7-462A-9A2F-AFAB455F3162}" destId="{51C5AF84-A5C3-462D-818B-EF2E00D4EFC8}" srcOrd="0" destOrd="0" presId="urn:microsoft.com/office/officeart/2005/8/layout/equation1"/>
    <dgm:cxn modelId="{A852FD17-6D15-4E12-939B-5BDD8B3BF388}" srcId="{77A648F6-FCB7-462A-9A2F-AFAB455F3162}" destId="{1317D65C-DE3B-4845-9F40-3EAD2DA68B17}" srcOrd="2" destOrd="0" parTransId="{5B0FB830-A1B1-4ECB-8CBA-44AB2EBEF9E9}" sibTransId="{ACEDD245-61CC-455F-9BE0-6A558956238B}"/>
    <dgm:cxn modelId="{5E2C4FC3-C8D3-4194-A442-4D7681D94C52}" srcId="{77A648F6-FCB7-462A-9A2F-AFAB455F3162}" destId="{DD1F3B05-1E2F-48A0-94F7-AB536B3E2C46}" srcOrd="1" destOrd="0" parTransId="{10213489-AE3F-4B21-BF69-7EEFCCB865EC}" sibTransId="{D1FA85CD-205D-406A-84E0-73DE6DD4FFAC}"/>
    <dgm:cxn modelId="{BB98754B-D563-424D-9DC8-6AC02BA705D4}" type="presOf" srcId="{D1FA85CD-205D-406A-84E0-73DE6DD4FFAC}" destId="{BEAC0A6D-0B6B-48FB-88E3-02136C49BD69}" srcOrd="0" destOrd="0" presId="urn:microsoft.com/office/officeart/2005/8/layout/equation1"/>
    <dgm:cxn modelId="{01AD9C65-748C-437E-BB92-3D2A4F64200A}" type="presOf" srcId="{5E5B81FD-A5A9-436D-B5AE-2F66CD953B1E}" destId="{8F1466B5-FBD0-4D5E-9814-86FE8F84EC9D}" srcOrd="0" destOrd="0" presId="urn:microsoft.com/office/officeart/2005/8/layout/equation1"/>
    <dgm:cxn modelId="{6D0AF73A-8FE3-44EC-99B9-94F6B68EAEA2}" type="presOf" srcId="{F21865B0-42B0-4B04-A5CB-8201629230AE}" destId="{51CBFFF5-991C-4AB9-AF56-808586061429}" srcOrd="0" destOrd="0" presId="urn:microsoft.com/office/officeart/2005/8/layout/equation1"/>
    <dgm:cxn modelId="{0A50708E-892D-42E0-81ED-F34F4347AADC}" type="presOf" srcId="{DD1F3B05-1E2F-48A0-94F7-AB536B3E2C46}" destId="{EA30F81F-1B62-470E-B4AB-D440AF945535}" srcOrd="0" destOrd="0" presId="urn:microsoft.com/office/officeart/2005/8/layout/equation1"/>
    <dgm:cxn modelId="{16804C51-9B49-4658-A9E1-6711CC4383F9}" type="presParOf" srcId="{51C5AF84-A5C3-462D-818B-EF2E00D4EFC8}" destId="{51CBFFF5-991C-4AB9-AF56-808586061429}" srcOrd="0" destOrd="0" presId="urn:microsoft.com/office/officeart/2005/8/layout/equation1"/>
    <dgm:cxn modelId="{B8A268EC-6734-49E5-8F3F-02AF15E863E7}" type="presParOf" srcId="{51C5AF84-A5C3-462D-818B-EF2E00D4EFC8}" destId="{DCF8FA0F-68A1-4D7F-AC4E-2A27A8325E65}" srcOrd="1" destOrd="0" presId="urn:microsoft.com/office/officeart/2005/8/layout/equation1"/>
    <dgm:cxn modelId="{0D41D1E2-7731-4393-9CD8-14C1EDA90009}" type="presParOf" srcId="{51C5AF84-A5C3-462D-818B-EF2E00D4EFC8}" destId="{8F1466B5-FBD0-4D5E-9814-86FE8F84EC9D}" srcOrd="2" destOrd="0" presId="urn:microsoft.com/office/officeart/2005/8/layout/equation1"/>
    <dgm:cxn modelId="{9B95F42F-D966-411D-9B75-412FB7F9DEFF}" type="presParOf" srcId="{51C5AF84-A5C3-462D-818B-EF2E00D4EFC8}" destId="{B9DF5B32-EB64-48C0-A2E3-32FD7A0BE94B}" srcOrd="3" destOrd="0" presId="urn:microsoft.com/office/officeart/2005/8/layout/equation1"/>
    <dgm:cxn modelId="{B72F1E27-5755-4788-8E6F-78F11B5A3225}" type="presParOf" srcId="{51C5AF84-A5C3-462D-818B-EF2E00D4EFC8}" destId="{EA30F81F-1B62-470E-B4AB-D440AF945535}" srcOrd="4" destOrd="0" presId="urn:microsoft.com/office/officeart/2005/8/layout/equation1"/>
    <dgm:cxn modelId="{90478C40-1911-4749-BB6B-F78FC045B4FD}" type="presParOf" srcId="{51C5AF84-A5C3-462D-818B-EF2E00D4EFC8}" destId="{B84D085A-D472-4D44-ABD3-E55204D25869}" srcOrd="5" destOrd="0" presId="urn:microsoft.com/office/officeart/2005/8/layout/equation1"/>
    <dgm:cxn modelId="{7268F281-0BB0-48ED-B842-496CFE0A72D0}" type="presParOf" srcId="{51C5AF84-A5C3-462D-818B-EF2E00D4EFC8}" destId="{BEAC0A6D-0B6B-48FB-88E3-02136C49BD69}" srcOrd="6" destOrd="0" presId="urn:microsoft.com/office/officeart/2005/8/layout/equation1"/>
    <dgm:cxn modelId="{00F72E69-9A53-49A5-BA0F-69F08A3A4886}" type="presParOf" srcId="{51C5AF84-A5C3-462D-818B-EF2E00D4EFC8}" destId="{6F508FB8-E771-4C37-8D6F-85F349012370}" srcOrd="7" destOrd="0" presId="urn:microsoft.com/office/officeart/2005/8/layout/equation1"/>
    <dgm:cxn modelId="{E5DCCB45-4767-4B09-B5CA-AF74C08B463C}" type="presParOf" srcId="{51C5AF84-A5C3-462D-818B-EF2E00D4EFC8}" destId="{ACF48D92-710B-45BA-A1E5-CEB41D1BB265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CBFFF5-991C-4AB9-AF56-808586061429}">
      <dsp:nvSpPr>
        <dsp:cNvPr id="0" name=""/>
        <dsp:cNvSpPr/>
      </dsp:nvSpPr>
      <dsp:spPr>
        <a:xfrm>
          <a:off x="109" y="444450"/>
          <a:ext cx="1927950" cy="180826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Недостатак здравља (болест, повреда , инвалидност)</a:t>
          </a:r>
          <a:endParaRPr lang="en-US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9" y="444450"/>
        <a:ext cx="1927950" cy="1808261"/>
      </dsp:txXfrm>
    </dsp:sp>
    <dsp:sp modelId="{8F1466B5-FBD0-4D5E-9814-86FE8F84EC9D}">
      <dsp:nvSpPr>
        <dsp:cNvPr id="0" name=""/>
        <dsp:cNvSpPr/>
      </dsp:nvSpPr>
      <dsp:spPr>
        <a:xfrm>
          <a:off x="2074890" y="824185"/>
          <a:ext cx="1048791" cy="104879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2074890" y="824185"/>
        <a:ext cx="1048791" cy="1048791"/>
      </dsp:txXfrm>
    </dsp:sp>
    <dsp:sp modelId="{EA30F81F-1B62-470E-B4AB-D440AF945535}">
      <dsp:nvSpPr>
        <dsp:cNvPr id="0" name=""/>
        <dsp:cNvSpPr/>
      </dsp:nvSpPr>
      <dsp:spPr>
        <a:xfrm>
          <a:off x="3270513" y="444450"/>
          <a:ext cx="1808261" cy="180826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Недостатак здравствене службе</a:t>
          </a:r>
          <a:endParaRPr lang="en-US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70513" y="444450"/>
        <a:ext cx="1808261" cy="1808261"/>
      </dsp:txXfrm>
    </dsp:sp>
    <dsp:sp modelId="{BEAC0A6D-0B6B-48FB-88E3-02136C49BD69}">
      <dsp:nvSpPr>
        <dsp:cNvPr id="0" name=""/>
        <dsp:cNvSpPr/>
      </dsp:nvSpPr>
      <dsp:spPr>
        <a:xfrm>
          <a:off x="5225606" y="824185"/>
          <a:ext cx="1048791" cy="1048791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600" kern="1200"/>
        </a:p>
      </dsp:txBody>
      <dsp:txXfrm>
        <a:off x="5225606" y="824185"/>
        <a:ext cx="1048791" cy="1048791"/>
      </dsp:txXfrm>
    </dsp:sp>
    <dsp:sp modelId="{ACF48D92-710B-45BA-A1E5-CEB41D1BB265}">
      <dsp:nvSpPr>
        <dsp:cNvPr id="0" name=""/>
        <dsp:cNvSpPr/>
      </dsp:nvSpPr>
      <dsp:spPr>
        <a:xfrm>
          <a:off x="6421228" y="444450"/>
          <a:ext cx="1808261" cy="180826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проблем</a:t>
          </a:r>
          <a:endParaRPr lang="en-US" sz="2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21228" y="444450"/>
        <a:ext cx="1808261" cy="1808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61716F-0A0B-43E6-A5FD-8168E8238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209D2-4C24-406C-B84F-71A280C8A8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35194-C536-4A98-BD47-FDF2CDD3C9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93CF9-5DE9-4DBF-906C-254FAB745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729F5-284E-4190-80FA-2E5702AD2D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1ACEB-5809-49E1-B76B-08BB83713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E271C-61CA-4E40-B407-CBDA22A47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C9A39-C82A-46E7-92B7-8B0B71E22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2FB32-9500-4BC6-B2C8-10F91D2D8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FA2AE-96E2-4780-AA04-53E91A0907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56BC0-6987-4A28-A021-11EDD06B3F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7F173-34C9-4B78-BE68-9022F9570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1308E9-9FC3-40B7-B850-98BEF23ED2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E7DCD0-488B-4B69-AFDB-DF2E90E3E1C5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13573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3200" b="1" dirty="0" smtClean="0">
                <a:solidFill>
                  <a:srgbClr val="96969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ДОНОШЕЊЕ ОДЛУКА И РЕШАВАЊЕ ПРОБЛЕМА</a:t>
            </a:r>
            <a:endParaRPr lang="en-US" sz="3200" b="1" dirty="0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53" name="Text Box 13"/>
          <p:cNvSpPr txBox="1">
            <a:spLocks noChangeArrowheads="1"/>
          </p:cNvSpPr>
          <p:nvPr/>
        </p:nvSpPr>
        <p:spPr bwMode="auto">
          <a:xfrm>
            <a:off x="8656638" y="625633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003366"/>
                </a:solidFill>
              </a:rPr>
              <a:t>1</a:t>
            </a:r>
            <a:endParaRPr lang="en-US" b="1">
              <a:solidFill>
                <a:srgbClr val="003366"/>
              </a:solidFill>
            </a:endParaRPr>
          </a:p>
        </p:txBody>
      </p:sp>
      <p:pic>
        <p:nvPicPr>
          <p:cNvPr id="9" name="~PP348.WAV">
            <a:hlinkClick r:id="" action="ppaction://media"/>
          </p:cNvPr>
          <p:cNvPicPr>
            <a:picLocks noRot="1" noChangeAspect="1"/>
          </p:cNvPicPr>
          <p:nvPr>
            <a:wavAudioFile r:embed="rId1" name="~PP34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ФАКТОРИ ОД УТИЦАЈА НА ДОНОШЕЊЕ (И СПРОВОЂЕЊЕ) ОДЛУКА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услови и ситуација у окружењу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ситуације у самој установи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степен/ниво развоја установе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итерперсонални односи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зрелост и искуство кадрова</a:t>
            </a:r>
          </a:p>
          <a:p>
            <a:pPr>
              <a:spcBef>
                <a:spcPts val="1200"/>
              </a:spcBef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сигурност</a:t>
            </a:r>
          </a:p>
          <a:p>
            <a:pPr lvl="4"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ризик</a:t>
            </a:r>
          </a:p>
          <a:p>
            <a:pPr lvl="4"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несигурност</a:t>
            </a:r>
          </a:p>
          <a:p>
            <a:pPr>
              <a:spcBef>
                <a:spcPts val="1200"/>
              </a:spcBef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33328D1-0E31-4F38-A2CC-31B963C57046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6" name="~PP89.WAV">
            <a:hlinkClick r:id="" action="ppaction://media"/>
          </p:cNvPr>
          <p:cNvPicPr>
            <a:picLocks noRot="1" noChangeAspect="1"/>
          </p:cNvPicPr>
          <p:nvPr>
            <a:wavAudioFile r:embed="rId1" name="~PP8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ФАКТОРИ ОД УТИЦАЈА НА ДОНОШЕЊЕ (И СПРОВОЂЕЊЕ) ОДЛУКА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Укратко би могло да се закључи да менаџер у стабилној ситуацији: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Јасно дефинише проблем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Познаје скоро све могућности и последице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Познаје алтернативе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Врши оптималан избор алтернатива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Спроводи менаџерску акцију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F2C644-A86A-4F5C-84ED-E4E82D569252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1472.WAV">
            <a:hlinkClick r:id="" action="ppaction://media"/>
          </p:cNvPr>
          <p:cNvPicPr>
            <a:picLocks noRot="1" noChangeAspect="1"/>
          </p:cNvPicPr>
          <p:nvPr>
            <a:wavAudioFile r:embed="rId1" name="~PP147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ДЕТЕКЦИЈА И РЕШАВАЊЕ ПРОБЛЕМА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3429000"/>
          <a:ext cx="8229600" cy="2697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C8880E-EF7A-495C-A005-26B5AFB112C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3317" name="Title 1"/>
          <p:cNvSpPr txBox="1">
            <a:spLocks/>
          </p:cNvSpPr>
          <p:nvPr/>
        </p:nvSpPr>
        <p:spPr bwMode="auto">
          <a:xfrm>
            <a:off x="609600" y="17002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sz="32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32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Проблем се може дефинисати као питање или тешкоћа која постоји и где постоји потрба за његовим решавањем или као разлика која постоји између „шта је“ и „шта се жели“ или као баријера између ова два</a:t>
            </a:r>
          </a:p>
          <a:p>
            <a:pPr algn="ctr" eaLnBrk="0" hangingPunct="0"/>
            <a:endParaRPr lang="en-US" sz="32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~PP1800.WAV">
            <a:hlinkClick r:id="" action="ppaction://media"/>
          </p:cNvPr>
          <p:cNvPicPr>
            <a:picLocks noRot="1" noChangeAspect="1"/>
          </p:cNvPicPr>
          <p:nvPr>
            <a:wavAudioFile r:embed="rId1" name="~PP1800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8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ДЕТЕКЦИЈА И РЕШАВАЊЕ ПРОБЛЕМА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ешко је идентификовати проблем без релевантних и адекватних информација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ешко је достићи циљеве без решавања проблема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ешко је решити проблеме без избора адекватне стратегије и одговарајућег спровођења активности и процеса одлучивања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Оно што је проблем за једну средину, не мора да буде проблем и за другу средину. При процени проблема треба узети у обзир и многе локалне, културне, верске и друге факторе који могу да утичу на његов значај, сагледавање и идентификацију.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C32113-72A1-4C33-A164-6E2FBA939C0F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3151.WAV">
            <a:hlinkClick r:id="" action="ppaction://media"/>
          </p:cNvPr>
          <p:cNvPicPr>
            <a:picLocks noRot="1" noChangeAspect="1"/>
          </p:cNvPicPr>
          <p:nvPr>
            <a:wavAudioFile r:embed="rId1" name="~PP315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ПРИОРИТЕТНИ ПРОБЛЕМИ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Критеријуми за идентификацију приоритетних здравствених проблема (СЗО):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Обухват здравственом заштитом (расположивост, приступачност, искоришћеност)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Епидемиолошки значај – ефективност расположивих технологија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Јавни и социјални значај, заинтересованост друштва за решавање проблема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Економски значај, импликације – ефекат болести на производњу и трошкове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577FB3-02F0-404A-B326-72F9774CB0ED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708.WAV">
            <a:hlinkClick r:id="" action="ppaction://media"/>
          </p:cNvPr>
          <p:cNvPicPr>
            <a:picLocks noRot="1" noChangeAspect="1"/>
          </p:cNvPicPr>
          <p:nvPr>
            <a:wavAudioFile r:embed="rId1" name="~PP70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7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ПРИОРИТЕТНИ ПРОБЛЕМИ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У Енглеској публикацији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„Здравље нације“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предложена су свега три критеријума за идентификацију  приоритетних проблема: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Област (стање) треба да буде главни узрок преране смртности или лошег здравља у целој популацији или међу специфичним групама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Она област (стање) где су могуће ефективне интервенције које пружају наду (могућност) за побољшање здравља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У изабраној области (стању) требало би да буде могуће да се предложе специфични и непосредни циљеви и да се путем индикатора прати њихово остваривање.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A7729F-0BFE-4463-80D0-B4F751C4E6BC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666.WAV">
            <a:hlinkClick r:id="" action="ppaction://media"/>
          </p:cNvPr>
          <p:cNvPicPr>
            <a:picLocks noRot="1" noChangeAspect="1"/>
          </p:cNvPicPr>
          <p:nvPr>
            <a:wavAudioFile r:embed="rId1" name="~PP66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8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ПРИОРИТЕТНИ ПРОБЛЕМИ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 току рада на публикацији </a:t>
            </a:r>
            <a:r>
              <a:rPr lang="sr-Cyrl-RS" sz="2200" dirty="0" smtClean="0">
                <a:latin typeface="Times New Roman"/>
                <a:cs typeface="Times New Roman"/>
              </a:rPr>
              <a:t>„Здравствено стање становништва Србије“ при рангирању приоритетних проблема највечи значај добили су следећи критеријуми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дравствено-епидемиолошки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кономске импликације – трошкови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огућност решавања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орист (исход)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чекивани тренд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оследице за друштво и заједницу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огућност постављања циљева</a:t>
            </a: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Они проблеми који су задовољили највећи број критеријума сматрани су за приоритетне проблеме.</a:t>
            </a:r>
            <a:endParaRPr lang="sr-Cyrl-R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2CB62D-B1C3-49C3-BE60-2551CCEB8E30}" type="slidenum">
              <a:rPr lang="en-US" smtClean="0">
                <a:solidFill>
                  <a:srgbClr val="000000"/>
                </a:solidFill>
              </a:rPr>
              <a:pPr/>
              <a:t>16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1146.WAV">
            <a:hlinkClick r:id="" action="ppaction://media"/>
          </p:cNvPr>
          <p:cNvPicPr>
            <a:picLocks noRot="1" noChangeAspect="1"/>
          </p:cNvPicPr>
          <p:nvPr>
            <a:wavAudioFile r:embed="rId1" name="~PP114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ПРОЦЕС ОТКРИВАЊА ПРОБЛЕМА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Када постоји девијација од искуства у прошлости</a:t>
            </a:r>
          </a:p>
          <a:p>
            <a:pPr>
              <a:buFontTx/>
              <a:buNone/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Када постоји девијација од постављеног плана</a:t>
            </a:r>
          </a:p>
          <a:p>
            <a:pPr>
              <a:buFontTx/>
              <a:buNone/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Када други људи укажу менаџеру да постоји проблем</a:t>
            </a:r>
          </a:p>
          <a:p>
            <a:pPr>
              <a:buFontTx/>
              <a:buNone/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Када конкуренти надмаше менаџерову организацију</a:t>
            </a:r>
          </a:p>
          <a:p>
            <a:pPr>
              <a:buFontTx/>
              <a:buChar char="-"/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DE313F4-2896-4BC2-A20D-05D0C132FFF6}" type="slidenum">
              <a:rPr lang="en-US" smtClean="0"/>
              <a:pPr/>
              <a:t>17</a:t>
            </a:fld>
            <a:endParaRPr lang="en-US" smtClean="0"/>
          </a:p>
        </p:txBody>
      </p:sp>
      <p:pic>
        <p:nvPicPr>
          <p:cNvPr id="5" name="~PP2514.WAV">
            <a:hlinkClick r:id="" action="ppaction://media"/>
          </p:cNvPr>
          <p:cNvPicPr>
            <a:picLocks noRot="1" noChangeAspect="1"/>
          </p:cNvPicPr>
          <p:nvPr>
            <a:wavAudioFile r:embed="rId1" name="~PP251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ГРЕШКЕ У НАЛАЖЕЊУ ПРОБЛЕМА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Лажна асоцијација догађаја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Лажно очекивање догађаја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Лажна лична перцепција и социјални имиџ</a:t>
            </a: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Лоше навике при доношењу одлука:</a:t>
            </a: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Одлагање - да се више размисли, нема података...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Неодлучност – неспособни да донесу одлуку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Рационализација – негирање лоших последица, ублажавање последица, избегавање личне одговорности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Брзоплетост – да се отараси проблема, што пре то боље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Препотентност – знају више него што је потребно, самоуверени...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226770-B0FD-464F-BC80-89DC0B6D13A1}" type="slidenum">
              <a:rPr lang="en-US" smtClean="0">
                <a:solidFill>
                  <a:srgbClr val="000000"/>
                </a:solidFill>
              </a:rPr>
              <a:pPr/>
              <a:t>18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2317.WAV">
            <a:hlinkClick r:id="" action="ppaction://media"/>
          </p:cNvPr>
          <p:cNvPicPr>
            <a:picLocks noRot="1" noChangeAspect="1"/>
          </p:cNvPicPr>
          <p:nvPr>
            <a:wavAudioFile r:embed="rId1" name="~PP231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06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РАЦИОНАЛНИ ПРОЦЕС РЕШАВАЊА ПРОБЛЕМА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327837-73CA-4F4F-B41F-88E73A8CAF32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" name="Rounded Rectangle 4"/>
          <p:cNvSpPr/>
          <p:nvPr/>
        </p:nvSpPr>
        <p:spPr>
          <a:xfrm>
            <a:off x="539750" y="2852738"/>
            <a:ext cx="1655763" cy="208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ИСТРАЖИ-АНАЛИЗИРАЈ СИТУАЦИЈУ</a:t>
            </a:r>
            <a:endParaRPr lang="sr-Cyrl-RS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Дефиниши проблеме</a:t>
            </a: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Идентификуј циљеве</a:t>
            </a: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Дијагностикуј узроке</a:t>
            </a:r>
          </a:p>
          <a:p>
            <a:pPr algn="ctr">
              <a:defRPr/>
            </a:pPr>
            <a:endParaRPr lang="sr-Cyrl-RS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627313" y="2840038"/>
            <a:ext cx="1657350" cy="22812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РАЗВИЈ АЛТЕРНАТИВЕ</a:t>
            </a:r>
          </a:p>
          <a:p>
            <a:pPr algn="ctr">
              <a:defRPr/>
            </a:pPr>
            <a:endParaRPr lang="sr-Cyrl-R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Тражи, испитуј креативне алтернативе</a:t>
            </a: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још немој да доносиш одлуку</a:t>
            </a: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87900" y="2852738"/>
            <a:ext cx="1728788" cy="22685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ЕВАЛУИРАЈ </a:t>
            </a:r>
          </a:p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АЛТЕРНАТИВЕ</a:t>
            </a:r>
          </a:p>
          <a:p>
            <a:pPr algn="ctr">
              <a:defRPr/>
            </a:pPr>
            <a:endParaRPr lang="sr-Cyrl-RS" sz="1400" dirty="0">
              <a:solidFill>
                <a:schemeClr val="tx1"/>
              </a:solidFill>
            </a:endParaRP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 алтернативе</a:t>
            </a:r>
          </a:p>
          <a:p>
            <a:pPr marL="171450" indent="-171450">
              <a:buFont typeface="Wingdings" pitchFamily="2" charset="2"/>
              <a:buChar char="§"/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Изабери најбољу алтернативу</a:t>
            </a:r>
          </a:p>
          <a:p>
            <a:pPr algn="ctr">
              <a:defRPr/>
            </a:pPr>
            <a:endParaRPr lang="sr-Cyrl-RS" sz="12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sz="12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sz="12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sr-Cyrl-RS" sz="12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04025" y="2852738"/>
            <a:ext cx="1800225" cy="208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ПРИМЕНИ И СЛЕДИ</a:t>
            </a: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Планирај примену</a:t>
            </a:r>
          </a:p>
          <a:p>
            <a:pPr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Примени план</a:t>
            </a:r>
          </a:p>
          <a:p>
            <a:pPr>
              <a:defRPr/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Надгледај примену и учини потребна прилагођавања</a:t>
            </a: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95513" y="3862388"/>
            <a:ext cx="3603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284663" y="3838575"/>
            <a:ext cx="5032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8" idx="1"/>
          </p:cNvCxnSpPr>
          <p:nvPr/>
        </p:nvCxnSpPr>
        <p:spPr>
          <a:xfrm>
            <a:off x="6516688" y="3897313"/>
            <a:ext cx="2873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403350" y="5300663"/>
            <a:ext cx="6229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403350" y="4941888"/>
            <a:ext cx="0" cy="358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7632700" y="4941888"/>
            <a:ext cx="0" cy="358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~PP3636.WAV">
            <a:hlinkClick r:id="" action="ppaction://media"/>
          </p:cNvPr>
          <p:cNvPicPr>
            <a:picLocks noRot="1" noChangeAspect="1"/>
          </p:cNvPicPr>
          <p:nvPr>
            <a:wavAudioFile r:embed="rId1" name="~PP363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Идентификујете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факторе од утицаја за доношење одлука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Опишете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предности групне одлуке над индивидуалном одлуком за квалитетно одлучивање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Објасните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зашто је за доношење одлука важно наћи проблем и одлучити ко одлучује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Опишете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факторе који утичу на планираање приоритета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Разумете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односе између анализе ситуације, проналажења проблема, идентификације приоритета и њиховог решавања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sr-Cyrl-RS" sz="2200" b="1" i="1" dirty="0" smtClean="0">
                <a:latin typeface="Times New Roman" pitchFamily="18" charset="0"/>
                <a:cs typeface="Times New Roman" pitchFamily="18" charset="0"/>
              </a:rPr>
              <a:t>Опишете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модел рационалног приступа решавања проблема.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CDB6D9C-6D67-46D6-8AF8-88A990C0CBBF}" type="slidenum">
              <a:rPr lang="en-US" smtClean="0"/>
              <a:pPr/>
              <a:t>2</a:t>
            </a:fld>
            <a:endParaRPr lang="en-US" smtClean="0"/>
          </a:p>
        </p:txBody>
      </p:sp>
      <p:pic>
        <p:nvPicPr>
          <p:cNvPr id="8" name="~PP471.WAV">
            <a:hlinkClick r:id="" action="ppaction://media"/>
          </p:cNvPr>
          <p:cNvPicPr>
            <a:picLocks noRot="1" noChangeAspect="1"/>
          </p:cNvPicPr>
          <p:nvPr>
            <a:wavAudioFile r:embed="rId1" name="~PP47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6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РАЦИОНАЛНИ ПРОЦЕС РЕШАВАЊА ПРОБЛЕМА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дефинисање проблема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идентификација циљева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одлучивање о приоритетима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развијање алтернатива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испитивање консеквенце алтернатива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евалуација алтернатива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избор најбоље алтернативе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припремање одлуке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примена одлуке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мониторинг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BD0685-5698-4D16-B903-644F05E97661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2156.WAV">
            <a:hlinkClick r:id="" action="ppaction://media"/>
          </p:cNvPr>
          <p:cNvPicPr>
            <a:picLocks noRot="1" noChangeAspect="1"/>
          </p:cNvPicPr>
          <p:nvPr>
            <a:wavAudioFile r:embed="rId1" name="~PP215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КАРАКТЕРИСТИКЕ ИСПРАВНЕ/АДЕКВАТНЕ ОДЛУКЕ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v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Доношење одлука се сматра спосонбношћу, надареношћу, али захтева и одговарајуће знање и вештине. </a:t>
            </a:r>
          </a:p>
          <a:p>
            <a:pPr marL="0" indent="0">
              <a:spcBef>
                <a:spcPts val="12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Добре, праве и велике одлуке имају следеће карактеристике: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ДОБРА ОДЛУКА – она није само срж менаџмента, она је често и срж самог живота!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ПРАВА ОДЛУКА – она одлука која има: висок ризик, снажну етику, хуманост и профит, то је одлука која има све!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ВЕЛИКА ОДЛУКА – оне одлуке које мењају ствари на боље! Оне најчеће постављају нове стандарде и нови метод понашања!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10FD39-6CE8-40A6-AFDA-574D4BCB94E5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162.WAV">
            <a:hlinkClick r:id="" action="ppaction://media"/>
          </p:cNvPr>
          <p:cNvPicPr>
            <a:picLocks noRot="1" noChangeAspect="1"/>
          </p:cNvPicPr>
          <p:nvPr>
            <a:wavAudioFile r:embed="rId1" name="~PP16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ДЕФИНИЦИЈА И ЗНАЧАЈ ДОНОШЕЊА ОДЛУКА И РЕШАВАЊЕ ПРОБЛЕМА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4997450"/>
          </a:xfrm>
        </p:spPr>
        <p:txBody>
          <a:bodyPr/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Доношење одлука представља једну од најзначајнијих функција менаџмента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Процес који укључује избор алтернативних праваца акција ради решавања специфичних проблема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684081E-7EB6-430C-9CC1-95084334009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" name="Rounded Rectangle 4"/>
          <p:cNvSpPr/>
          <p:nvPr/>
        </p:nvSpPr>
        <p:spPr>
          <a:xfrm>
            <a:off x="971550" y="3644900"/>
            <a:ext cx="6840538" cy="7207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ИДЕНТИФИКАЦИЈА, ДЕФИНИСАЊЕ И ДИЈАГНОЗА ПРОБЛЕМА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71550" y="4581525"/>
            <a:ext cx="6840538" cy="7191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СТВАРАЊЕ АЛТЕРНАТИВНИХ СОЛУЦИЈА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71550" y="5661025"/>
            <a:ext cx="6840538" cy="6477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ИЗБОР МЕЂУ АЛТЕРНАТИВНИМ СОЛУЦИЈАМА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~PP2915.WAV">
            <a:hlinkClick r:id="" action="ppaction://media"/>
          </p:cNvPr>
          <p:cNvPicPr>
            <a:picLocks noRot="1" noChangeAspect="1"/>
          </p:cNvPicPr>
          <p:nvPr>
            <a:wavAudioFile r:embed="rId1" name="~PP2915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8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Tx/>
              <a:buNone/>
              <a:defRPr/>
            </a:pPr>
            <a:endParaRPr lang="sr-Cyrl-R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  <a:defRPr/>
            </a:pPr>
            <a:r>
              <a:rPr lang="sr-Cyrl-RS" sz="2600" i="1" dirty="0" smtClean="0">
                <a:latin typeface="Times New Roman" pitchFamily="18" charset="0"/>
                <a:cs typeface="Times New Roman" pitchFamily="18" charset="0"/>
              </a:rPr>
              <a:t>Процес тачне идентификације и дефиниције проблема представља стартну позицију у трци ка успешном циљу доношења правилне одлуке</a:t>
            </a:r>
          </a:p>
          <a:p>
            <a:pPr marL="0" indent="0" algn="just">
              <a:buFontTx/>
              <a:buNone/>
              <a:defRPr/>
            </a:pPr>
            <a:endParaRPr lang="sr-Cyrl-RS" sz="26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  <a:defRPr/>
            </a:pPr>
            <a:r>
              <a:rPr lang="sr-Cyrl-RS" sz="2600" i="1" dirty="0" smtClean="0">
                <a:latin typeface="Times New Roman" pitchFamily="18" charset="0"/>
                <a:cs typeface="Times New Roman" pitchFamily="18" charset="0"/>
              </a:rPr>
              <a:t>Право питање је пола одговора!</a:t>
            </a:r>
          </a:p>
          <a:p>
            <a:pPr marL="0" indent="0">
              <a:buFontTx/>
              <a:buNone/>
              <a:defRPr/>
            </a:pPr>
            <a:endParaRPr lang="en-US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170A98-1C52-40DC-A969-CF94286A4423}" type="slidenum">
              <a:rPr lang="en-US" smtClean="0"/>
              <a:pPr/>
              <a:t>4</a:t>
            </a:fld>
            <a:endParaRPr lang="en-US" smtClean="0"/>
          </a:p>
        </p:txBody>
      </p:sp>
      <p:pic>
        <p:nvPicPr>
          <p:cNvPr id="6" name="~PP2702.WAV">
            <a:hlinkClick r:id="" action="ppaction://media"/>
          </p:cNvPr>
          <p:cNvPicPr>
            <a:picLocks noRot="1" noChangeAspect="1"/>
          </p:cNvPicPr>
          <p:nvPr>
            <a:wavAudioFile r:embed="rId1" name="~PP270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ВРСТЕ ОДЛУКА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Програмиране одлуке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су одлуке које се доносе на бази политика, обичаја, правила или процедура. Њима се обично решавају рутински роблеми који су већ познати на бази претходних искустава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Непрограмиране одлуке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су оне одлуке које се доносе ради решавања необичних, посебних и несвакидашњих проблема, који до тада нису били познати или су се појавили неочекивано и за које у организацији не постоје већ одређене процедуре и правила за њихово решавање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B6714A-CA28-40B1-A6F2-6C44477FCA86}" type="slidenum">
              <a:rPr lang="en-US" smtClean="0"/>
              <a:pPr/>
              <a:t>5</a:t>
            </a:fld>
            <a:endParaRPr lang="en-US" smtClean="0"/>
          </a:p>
        </p:txBody>
      </p:sp>
      <p:pic>
        <p:nvPicPr>
          <p:cNvPr id="6" name="~PP923.WAV">
            <a:hlinkClick r:id="" action="ppaction://media"/>
          </p:cNvPr>
          <p:cNvPicPr>
            <a:picLocks noRot="1" noChangeAspect="1"/>
          </p:cNvPicPr>
          <p:nvPr>
            <a:wavAudioFile r:embed="rId1" name="~PP923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1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ВРСТЕ ОДЛУКА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Политичке одлуке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се односе више на мисију организације/установе, уз дефинисање циљева због којих организација постоји. Ове одлуке одређују организацијски и финансијски оквир за спровођење плана. </a:t>
            </a:r>
          </a:p>
          <a:p>
            <a:pPr>
              <a:spcBef>
                <a:spcPts val="1200"/>
              </a:spcBef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Административне одлуке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се спроводе да се осигура коришћење расположивих средстава на најефикаснији начин, да би се постигли непосредни циљеви.</a:t>
            </a:r>
          </a:p>
          <a:p>
            <a:pPr>
              <a:spcBef>
                <a:spcPts val="1200"/>
              </a:spcBef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 Операцијске одлуке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се односе на свакодневну контролу рада програма/пројеката. Оне су један процес којима треба да се обезбеди спровођење специфичних активности у сагласности са правилима и очекивањима установе.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13DF07-308F-4AD3-AB38-18E466254D79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563.WAV">
            <a:hlinkClick r:id="" action="ppaction://media"/>
          </p:cNvPr>
          <p:cNvPicPr>
            <a:picLocks noRot="1" noChangeAspect="1"/>
          </p:cNvPicPr>
          <p:nvPr>
            <a:wavAudioFile r:embed="rId1" name="~PP563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ВРСТЕ ОДЛУКА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Индивидуалне (ауторитативне) –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решава проблем или доноси одлуку самостално, користећи информације доступне тог момента.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Консултативне –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дели проблем са својим сарадницима појединачно, примајући појединачне идеје и сугестије, али не сматрајући их групним. Тада менаџер доноси одлуку која може али и не мора да рефлектује утицаје сарадника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Групне (парципативне) – </a:t>
            </a: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дели проблем са својим сарадницима посматрајући их као групу и заједно са њима ствара и евалуира алтернативе и покушава да створи консензус о солуцијама. Менаџер не утиче на групу да прихвати његове солуције, већ примењују ону солуцију коју група подржава.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4FF75D-47AE-4FEF-B714-DE62C7720FD8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157.WAV">
            <a:hlinkClick r:id="" action="ppaction://media"/>
          </p:cNvPr>
          <p:cNvPicPr>
            <a:picLocks noRot="1" noChangeAspect="1"/>
          </p:cNvPicPr>
          <p:nvPr>
            <a:wavAudioFile r:embed="rId1" name="~PP15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ВРСТЕ ОДЛУКА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Није увек потребно све одлуке доносити тимски. Оне се доносе у тимовима само у случајевима када: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endParaRPr lang="en-US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Имамо довољно времена да одлуку доносимо са члановима тима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као појединац нема храбрости да наметне одлуку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не зна јасно шта је проблем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Менаџер не може самостално да обликује прихватљиво решење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01ECBA1-8CCD-45B4-83A3-CD68163C1445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5" name="~PP808.WAV">
            <a:hlinkClick r:id="" action="ppaction://media"/>
          </p:cNvPr>
          <p:cNvPicPr>
            <a:picLocks noRot="1" noChangeAspect="1"/>
          </p:cNvPicPr>
          <p:nvPr>
            <a:wavAudioFile r:embed="rId1" name="~PP80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3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88"/>
            <a:ext cx="8229600" cy="6010275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buFontTx/>
              <a:buNone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КРЕАТИВНИ ПРОЦЕС по 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Adizes-u</a:t>
            </a:r>
          </a:p>
          <a:p>
            <a:pPr marL="0" indent="0" algn="ctr">
              <a:spcBef>
                <a:spcPts val="600"/>
              </a:spcBef>
              <a:buFontTx/>
              <a:buNone/>
              <a:defRPr/>
            </a:pPr>
            <a:endParaRPr lang="sr-Cyrl-RS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Одмрзавање: износе се и дискутују осећања присутних на почетку састанка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Акумулација: прикупљање неопходних информација (индивидуално или групно)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Изградња заједничког скупа података о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проблему.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Размишљање: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анализа података, груписање информација и препознавање образаца. 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Сазревање идеје: време које је потребно издвојити да би се све информације слегле.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Појава идеје.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дентификовање могућих решења, генерисање идеја.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Прилагођавање: препознавање стварности и утврђивање разлога зашто различите алтернативна решења не могу да буду прихваћена</a:t>
            </a:r>
          </a:p>
          <a:p>
            <a:pPr>
              <a:spcBef>
                <a:spcPts val="600"/>
              </a:spcBef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Финализација: исказивање одлуке (шта треба да се уради, како треба да се уради, када треба да се уради, ко ће то урадити)</a:t>
            </a: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DE64EE-D285-411B-B0E5-0FB5C4BE2B7E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4" name="~PP2978.WAV">
            <a:hlinkClick r:id="" action="ppaction://media"/>
          </p:cNvPr>
          <p:cNvPicPr>
            <a:picLocks noRot="1" noChangeAspect="1"/>
          </p:cNvPicPr>
          <p:nvPr>
            <a:wavAudioFile r:embed="rId1" name="~PP297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33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1243</Words>
  <Application>Microsoft Office PowerPoint</Application>
  <PresentationFormat>On-screen Show (4:3)</PresentationFormat>
  <Paragraphs>207</Paragraphs>
  <Slides>21</Slides>
  <Notes>0</Notes>
  <HiddenSlides>0</HiddenSlides>
  <MMClips>21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Times New Roman</vt:lpstr>
      <vt:lpstr>Wingdings</vt:lpstr>
      <vt:lpstr>Courier New</vt:lpstr>
      <vt:lpstr>Default Design</vt:lpstr>
      <vt:lpstr> ДОНОШЕЊЕ ОДЛУКА И РЕШАВАЊЕ ПРОБЛЕМА</vt:lpstr>
      <vt:lpstr>Slide 2</vt:lpstr>
      <vt:lpstr>ДЕФИНИЦИЈА И ЗНАЧАЈ ДОНОШЕЊА ОДЛУКА И РЕШАВАЊЕ ПРОБЛЕМА</vt:lpstr>
      <vt:lpstr>Slide 4</vt:lpstr>
      <vt:lpstr>ВРСТЕ ОДЛУКА</vt:lpstr>
      <vt:lpstr>ВРСТЕ ОДЛУКА</vt:lpstr>
      <vt:lpstr>ВРСТЕ ОДЛУКА</vt:lpstr>
      <vt:lpstr>ВРСТЕ ОДЛУКА</vt:lpstr>
      <vt:lpstr>Slide 9</vt:lpstr>
      <vt:lpstr>ФАКТОРИ ОД УТИЦАЈА НА ДОНОШЕЊЕ (И СПРОВОЂЕЊЕ) ОДЛУКА</vt:lpstr>
      <vt:lpstr>ФАКТОРИ ОД УТИЦАЈА НА ДОНОШЕЊЕ (И СПРОВОЂЕЊЕ) ОДЛУКА</vt:lpstr>
      <vt:lpstr>ДЕТЕКЦИЈА И РЕШАВАЊЕ ПРОБЛЕМА</vt:lpstr>
      <vt:lpstr>ДЕТЕКЦИЈА И РЕШАВАЊЕ ПРОБЛЕМА</vt:lpstr>
      <vt:lpstr>ПРИОРИТЕТНИ ПРОБЛЕМИ</vt:lpstr>
      <vt:lpstr>ПРИОРИТЕТНИ ПРОБЛЕМИ</vt:lpstr>
      <vt:lpstr>ПРИОРИТЕТНИ ПРОБЛЕМИ</vt:lpstr>
      <vt:lpstr>ПРОЦЕС ОТКРИВАЊА ПРОБЛЕМА</vt:lpstr>
      <vt:lpstr>ГРЕШКЕ У НАЛАЖЕЊУ ПРОБЛЕМА</vt:lpstr>
      <vt:lpstr>РАЦИОНАЛНИ ПРОЦЕС РЕШАВАЊА ПРОБЛЕМА</vt:lpstr>
      <vt:lpstr>РАЦИОНАЛНИ ПРОЦЕС РЕШАВАЊА ПРОБЛЕМА</vt:lpstr>
      <vt:lpstr>КАРАКТЕРИСТИКЕ ИСПРАВНЕ/АДЕКВАТНЕ ОДЛУКЕ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Banka</dc:creator>
  <cp:lastModifiedBy>Windows User</cp:lastModifiedBy>
  <cp:revision>88</cp:revision>
  <dcterms:created xsi:type="dcterms:W3CDTF">2010-03-24T09:12:54Z</dcterms:created>
  <dcterms:modified xsi:type="dcterms:W3CDTF">2020-09-20T08:51:39Z</dcterms:modified>
</cp:coreProperties>
</file>